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  <p:sldMasterId id="2147483890" r:id="rId8"/>
    <p:sldMasterId id="2147483902" r:id="rId9"/>
    <p:sldMasterId id="2147483922" r:id="rId10"/>
  </p:sldMasterIdLst>
  <p:notesMasterIdLst>
    <p:notesMasterId r:id="rId27"/>
  </p:notesMasterIdLst>
  <p:handoutMasterIdLst>
    <p:handoutMasterId r:id="rId28"/>
  </p:handoutMasterIdLst>
  <p:sldIdLst>
    <p:sldId id="25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70" r:id="rId2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EBEB"/>
    <a:srgbClr val="FFD1D1"/>
    <a:srgbClr val="B93443"/>
    <a:srgbClr val="BB0063"/>
    <a:srgbClr val="CB4555"/>
    <a:srgbClr val="A6B750"/>
    <a:srgbClr val="F7BF3A"/>
    <a:srgbClr val="8CC2F2"/>
    <a:srgbClr val="326886"/>
    <a:srgbClr val="1111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7586" autoAdjust="0"/>
  </p:normalViewPr>
  <p:slideViewPr>
    <p:cSldViewPr snapToGrid="0" snapToObjects="1">
      <p:cViewPr varScale="1">
        <p:scale>
          <a:sx n="108" d="100"/>
          <a:sy n="108" d="100"/>
        </p:scale>
        <p:origin x="-1170" y="-96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137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så styrs Göteborg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/>
              <a:pPr/>
              <a:t>20 april 2015</a:t>
            </a:fld>
            <a:endParaRPr lang="sv-S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sv-SE" sz="1000"/>
              <a:pPr algn="r"/>
              <a:t>‹#›</a:t>
            </a:fld>
            <a:endParaRPr kumimoji="0" lang="sv-S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>
                <a:solidFill>
                  <a:srgbClr val="747474"/>
                </a:solidFill>
              </a:rPr>
              <a:pPr/>
              <a:t>20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bild hel sida - blå t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176400" y="3976582"/>
            <a:ext cx="8788384" cy="2179418"/>
          </a:xfrm>
          <a:prstGeom prst="rect">
            <a:avLst/>
          </a:prstGeom>
          <a:gradFill flip="none" rotWithShape="1">
            <a:gsLst>
              <a:gs pos="0">
                <a:srgbClr val="8CC2F2">
                  <a:alpha val="55000"/>
                  <a:lumMod val="40000"/>
                  <a:lumOff val="60000"/>
                </a:srgbClr>
              </a:gs>
              <a:gs pos="100000">
                <a:srgbClr val="FFFFFF">
                  <a:alpha val="55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88913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468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800" y="1569600"/>
            <a:ext cx="8023238" cy="4525963"/>
          </a:xfrm>
        </p:spPr>
        <p:txBody>
          <a:bodyPr/>
          <a:lstStyle>
            <a:lvl1pPr marL="355600" indent="-355600">
              <a:spcAft>
                <a:spcPts val="1200"/>
              </a:spcAft>
              <a:defRPr sz="2400"/>
            </a:lvl1pPr>
            <a:lvl3pPr>
              <a:defRPr sz="2000"/>
            </a:lvl3pPr>
            <a:lvl4pPr marL="723900" indent="-324000">
              <a:spcAft>
                <a:spcPts val="600"/>
              </a:spcAft>
              <a:defRPr sz="2000"/>
            </a:lvl4pPr>
            <a:lvl5pPr>
              <a:defRPr sz="18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3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Hållbar stad - öppen för världen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192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5"/>
          </p:nvPr>
        </p:nvSpPr>
        <p:spPr>
          <a:xfrm>
            <a:off x="6096000" y="6248410"/>
            <a:ext cx="2667000" cy="365125"/>
          </a:xfrm>
          <a:prstGeom prst="rect">
            <a:avLst/>
          </a:prstGeom>
        </p:spPr>
        <p:txBody>
          <a:bodyPr rtlCol="0"/>
          <a:lstStyle/>
          <a:p>
            <a:pPr defTabSz="914400"/>
            <a:fld id="{6A3E9043-FE84-4D5A-9F70-0B536C312F31}" type="datetime1">
              <a:rPr lang="sv-SE" smtClean="0">
                <a:solidFill>
                  <a:srgbClr val="3B3B3B"/>
                </a:solidFill>
              </a:rPr>
              <a:pPr defTabSz="914400"/>
              <a:t>2015-04-20</a:t>
            </a:fld>
            <a:endParaRPr lang="sv-SE">
              <a:solidFill>
                <a:srgbClr val="3B3B3B"/>
              </a:solidFill>
            </a:endParaRP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EA28163-5DE8-4DB7-9404-A32A95806C16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v-SE">
              <a:solidFill>
                <a:srgbClr val="3B3B3B"/>
              </a:solidFill>
            </a:endParaRPr>
          </a:p>
        </p:txBody>
      </p:sp>
      <p:pic>
        <p:nvPicPr>
          <p:cNvPr id="13" name="Bildobjekt 12" descr="stadsledningskontoret_c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001" y="6213600"/>
            <a:ext cx="1872597" cy="44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096000" y="6248410"/>
            <a:ext cx="26670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758D98D-E947-4C45-9437-8090BCB89AB8}" type="datetime1">
              <a:rPr lang="sv-SE" smtClean="0">
                <a:solidFill>
                  <a:srgbClr val="3B3B3B"/>
                </a:solidFill>
              </a:rPr>
              <a:pPr defTabSz="914400"/>
              <a:t>2015-04-20</a:t>
            </a:fld>
            <a:endParaRPr lang="sv-SE">
              <a:solidFill>
                <a:srgbClr val="3B3B3B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3B3B3B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A28163-5DE8-4DB7-9404-A32A95806C1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 descr="stadsledningskontoret_c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001" y="6213600"/>
            <a:ext cx="1872597" cy="4478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86" r:id="rId12"/>
    <p:sldLayoutId id="2147483889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  <p:sldLayoutId id="2147483884" r:id="rId6"/>
    <p:sldLayoutId id="2147483885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2405247"/>
            <a:ext cx="5840134" cy="985563"/>
          </a:xfrm>
        </p:spPr>
        <p:txBody>
          <a:bodyPr/>
          <a:lstStyle/>
          <a:p>
            <a:r>
              <a:rPr lang="sv-SE" sz="480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Park- och naturförvaltningen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ts val="5500"/>
              </a:lnSpc>
              <a:spcBef>
                <a:spcPct val="0"/>
              </a:spcBef>
            </a:pPr>
            <a:r>
              <a:rPr lang="sv-SE" b="1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Linda Nygren </a:t>
            </a:r>
          </a:p>
        </p:txBody>
      </p:sp>
    </p:spTree>
    <p:extLst>
      <p:ext uri="{BB962C8B-B14F-4D97-AF65-F5344CB8AC3E}">
        <p14:creationId xmlns="" xmlns:p14="http://schemas.microsoft.com/office/powerpoint/2010/main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Överenskommelse om gränser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Vems fråga? Vad - hur</a:t>
            </a:r>
          </a:p>
          <a:p>
            <a:r>
              <a:rPr lang="sv-SE" dirty="0"/>
              <a:t>Vems ledare? Nämnden – organisationen</a:t>
            </a:r>
          </a:p>
          <a:p>
            <a:r>
              <a:rPr lang="sv-SE" dirty="0"/>
              <a:t>Vem leder vi? Nämndledamöter – chefer</a:t>
            </a:r>
            <a:br>
              <a:rPr lang="sv-SE" dirty="0"/>
            </a:br>
            <a:r>
              <a:rPr lang="sv-SE" dirty="0"/>
              <a:t>och medarbetare</a:t>
            </a:r>
          </a:p>
          <a:p>
            <a:r>
              <a:rPr lang="sv-SE" dirty="0"/>
              <a:t>Vems personalkontakt? Personalföreträdare</a:t>
            </a:r>
            <a:br>
              <a:rPr lang="sv-SE" dirty="0"/>
            </a:br>
            <a:r>
              <a:rPr lang="sv-SE" dirty="0"/>
              <a:t>i nämnden – FSG </a:t>
            </a:r>
          </a:p>
          <a:p>
            <a:r>
              <a:rPr lang="sv-SE" dirty="0"/>
              <a:t>Vems kontakt? Invånare – brukare</a:t>
            </a:r>
          </a:p>
          <a:p>
            <a:r>
              <a:rPr lang="sv-SE" dirty="0"/>
              <a:t>Vems utvecklingsfokus? Samhället</a:t>
            </a:r>
            <a:br>
              <a:rPr lang="sv-SE" dirty="0"/>
            </a:br>
            <a:r>
              <a:rPr lang="sv-SE" dirty="0"/>
              <a:t>– verksamheten</a:t>
            </a:r>
          </a:p>
          <a:p>
            <a:r>
              <a:rPr lang="sv-SE" dirty="0"/>
              <a:t>Vems bransch? Förtroende – praktik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 descr="getter_huvudkrock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368425"/>
            <a:ext cx="3059112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Styrinformation till politiken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400" dirty="0"/>
              <a:t>Det som politiker behöver för att kunna ange mål och inriktning som leder till den utveckling de vill ha.</a:t>
            </a:r>
          </a:p>
          <a:p>
            <a:r>
              <a:rPr lang="sv-SE" sz="2400" dirty="0"/>
              <a:t>Resultat och analys </a:t>
            </a:r>
          </a:p>
          <a:p>
            <a:r>
              <a:rPr lang="sv-SE" sz="1800" dirty="0"/>
              <a:t>Ändamålsenlig och relevant</a:t>
            </a:r>
          </a:p>
          <a:p>
            <a:r>
              <a:rPr lang="sv-SE" sz="1800" dirty="0"/>
              <a:t>Strategiskt betydelsefull (långsiktig och väsentligt</a:t>
            </a:r>
            <a:r>
              <a:rPr lang="sv-SE" sz="1600" dirty="0"/>
              <a:t>)</a:t>
            </a:r>
          </a:p>
          <a:p>
            <a:pPr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i="1" dirty="0"/>
              <a:t>”Det som behövs för att kunna peka framåt”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Styrinformation till direktören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Det organisationen behöver veta för att möjliggöra anpassning så att syftet nås.</a:t>
            </a:r>
          </a:p>
          <a:p>
            <a:r>
              <a:rPr lang="sv-SE" sz="2400" dirty="0"/>
              <a:t>Politiska signaler och resultat av medborgardialoger</a:t>
            </a:r>
          </a:p>
          <a:p>
            <a:r>
              <a:rPr lang="sv-SE" sz="1800" dirty="0"/>
              <a:t>Ändamålsenlig och relevant</a:t>
            </a:r>
          </a:p>
          <a:p>
            <a:r>
              <a:rPr lang="sv-SE" sz="1800" dirty="0"/>
              <a:t>Strategiskt betydelsefull (långsiktig och väsentlig)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pPr>
              <a:buNone/>
            </a:pPr>
            <a:r>
              <a:rPr lang="sv-SE" i="1" dirty="0"/>
              <a:t>  ”Det som behövs för att organisationen ska funka” 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Samarbete – bidra inte bevaka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Förhållningssätt </a:t>
            </a:r>
          </a:p>
          <a:p>
            <a:r>
              <a:rPr lang="sv-SE" dirty="0"/>
              <a:t>Medvetenhet om olika försprång </a:t>
            </a:r>
          </a:p>
          <a:p>
            <a:r>
              <a:rPr lang="sv-SE" dirty="0"/>
              <a:t>Löpande utbildning om vad uppdraget</a:t>
            </a:r>
            <a:br>
              <a:rPr lang="sv-SE" dirty="0"/>
            </a:br>
            <a:r>
              <a:rPr lang="sv-SE" dirty="0"/>
              <a:t>innebär</a:t>
            </a:r>
          </a:p>
          <a:p>
            <a:r>
              <a:rPr lang="sv-SE" dirty="0"/>
              <a:t>Kontinuerlig dialog</a:t>
            </a:r>
          </a:p>
          <a:p>
            <a:r>
              <a:rPr lang="sv-SE" dirty="0"/>
              <a:t>Aktiva forum där gemensam förståelse</a:t>
            </a:r>
            <a:br>
              <a:rPr lang="sv-SE" dirty="0"/>
            </a:br>
            <a:r>
              <a:rPr lang="sv-SE" dirty="0"/>
              <a:t>skapas utöver sammanträden.</a:t>
            </a:r>
          </a:p>
          <a:p>
            <a:r>
              <a:rPr lang="sv-SE" dirty="0"/>
              <a:t>Underrätta om incidenter mm</a:t>
            </a:r>
          </a:p>
          <a:p>
            <a:r>
              <a:rPr lang="sv-SE" dirty="0"/>
              <a:t>Uppträda tillsammans tydliggör rollfördelning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 descr="teamwork_pussel_colourbox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368425"/>
            <a:ext cx="3059112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Trender att anpassa samarbetet utifrån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 dirty="0"/>
              <a:t>Likabehandling</a:t>
            </a:r>
          </a:p>
          <a:p>
            <a:r>
              <a:rPr lang="sv-SE" sz="1800" dirty="0"/>
              <a:t>Samverkan</a:t>
            </a:r>
          </a:p>
          <a:p>
            <a:r>
              <a:rPr lang="sv-SE" sz="1800" dirty="0"/>
              <a:t>Gemensamma strukturer i staden</a:t>
            </a:r>
          </a:p>
          <a:p>
            <a:r>
              <a:rPr lang="sv-SE" sz="1800" dirty="0"/>
              <a:t>Roll för stadsledningskontor och kommunfullmäktige </a:t>
            </a:r>
          </a:p>
          <a:p>
            <a:r>
              <a:rPr lang="sv-SE" sz="1800" dirty="0"/>
              <a:t>Medskapande i hela stadens måluppfyllelsen</a:t>
            </a:r>
          </a:p>
          <a:p>
            <a:r>
              <a:rPr lang="sv-SE" sz="1800" dirty="0"/>
              <a:t>Kvalitetsstyrning (ej produktionsstyrning)</a:t>
            </a:r>
          </a:p>
          <a:p>
            <a:r>
              <a:rPr lang="sv-SE" sz="1800" dirty="0"/>
              <a:t>Fördjupad medborgardialog</a:t>
            </a:r>
          </a:p>
          <a:p>
            <a:r>
              <a:rPr lang="sv-SE" sz="1800" dirty="0"/>
              <a:t>Partnersamverkan</a:t>
            </a:r>
          </a:p>
          <a:p>
            <a:r>
              <a:rPr lang="sv-SE" sz="1800" dirty="0"/>
              <a:t>Media och dagordningen</a:t>
            </a:r>
          </a:p>
          <a:p>
            <a:r>
              <a:rPr lang="sv-SE" sz="1800" dirty="0"/>
              <a:t>Enskildas uppvaktning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 descr="kugghjul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368425"/>
            <a:ext cx="3059112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Dilemman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 dirty="0"/>
              <a:t>Krav från enskilda invånare och medarbetare och</a:t>
            </a:r>
            <a:br>
              <a:rPr lang="sv-SE" sz="1800" dirty="0"/>
            </a:br>
            <a:r>
              <a:rPr lang="sv-SE" sz="1800" dirty="0"/>
              <a:t>grupper ställs på politiker att de ska ändra på ”</a:t>
            </a:r>
            <a:r>
              <a:rPr lang="sv-SE" sz="1800" dirty="0" err="1"/>
              <a:t>hur-en</a:t>
            </a:r>
            <a:r>
              <a:rPr lang="sv-SE" sz="1800" dirty="0"/>
              <a:t>”</a:t>
            </a:r>
          </a:p>
          <a:p>
            <a:r>
              <a:rPr lang="sv-SE" sz="1800" dirty="0"/>
              <a:t>Ledarskapets betydelse och chefers ökade mängd</a:t>
            </a:r>
            <a:br>
              <a:rPr lang="sv-SE" sz="1800" dirty="0"/>
            </a:br>
            <a:r>
              <a:rPr lang="sv-SE" sz="1800" dirty="0"/>
              <a:t>uppgifter</a:t>
            </a:r>
          </a:p>
          <a:p>
            <a:r>
              <a:rPr lang="sv-SE" sz="1800" dirty="0"/>
              <a:t>De många uppföljningarna och möjligheterna att ta </a:t>
            </a:r>
            <a:br>
              <a:rPr lang="sv-SE" sz="1800" dirty="0"/>
            </a:br>
            <a:r>
              <a:rPr lang="sv-SE" sz="1800" dirty="0"/>
              <a:t>sig an resultat eller prioritera grunduppdraget.</a:t>
            </a:r>
          </a:p>
          <a:p>
            <a:r>
              <a:rPr lang="sv-SE" sz="1800" dirty="0"/>
              <a:t>Kontroll </a:t>
            </a:r>
            <a:r>
              <a:rPr lang="sv-SE" sz="1800" dirty="0" err="1"/>
              <a:t>contra</a:t>
            </a:r>
            <a:r>
              <a:rPr lang="sv-SE" sz="1800" dirty="0"/>
              <a:t> tillit</a:t>
            </a:r>
          </a:p>
          <a:p>
            <a:r>
              <a:rPr lang="sv-SE" sz="1800" dirty="0"/>
              <a:t>Detaljintresse skymmer helhet</a:t>
            </a:r>
          </a:p>
          <a:p>
            <a:r>
              <a:rPr lang="sv-SE" sz="1800" dirty="0"/>
              <a:t>Media</a:t>
            </a:r>
          </a:p>
          <a:p>
            <a:r>
              <a:rPr lang="sv-SE" sz="1800" dirty="0"/>
              <a:t>Förtroendet för både VAD och HUR hos dem vi är till för.</a:t>
            </a:r>
            <a:endParaRPr lang="sv-SE" dirty="0"/>
          </a:p>
          <a:p>
            <a:pPr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 descr="kille-med-jättepenna-colourbox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42025" y="1368425"/>
            <a:ext cx="3101975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KONTAKT:</a:t>
            </a:r>
            <a:b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Park- och naturförvaltningen</a:t>
            </a:r>
          </a:p>
          <a:p>
            <a:pPr>
              <a:spcBef>
                <a:spcPct val="0"/>
              </a:spcBef>
            </a:pPr>
            <a: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Göteborgs Stad</a:t>
            </a:r>
            <a:b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Linda Nygren</a:t>
            </a:r>
            <a:br>
              <a:rPr lang="sv-SE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kern="0" spc="50" dirty="0" err="1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linda.nygren@ponf.goteborg.se</a:t>
            </a:r>
            <a:endParaRPr lang="sv-SE" kern="0" spc="50" dirty="0"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och våra erfarenheter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400" dirty="0"/>
              <a:t>Cecilia Dalman Eek, ordförande (s)</a:t>
            </a:r>
          </a:p>
          <a:p>
            <a:r>
              <a:rPr lang="sv-SE" sz="2400" dirty="0" err="1"/>
              <a:t>Åse-Lill</a:t>
            </a:r>
            <a:r>
              <a:rPr lang="sv-SE" sz="2400" dirty="0"/>
              <a:t> Törnqvist, 1:e vice ordförande (mp)</a:t>
            </a:r>
          </a:p>
          <a:p>
            <a:r>
              <a:rPr lang="sv-SE" sz="2400" dirty="0"/>
              <a:t>Åsa Hartzell, 2:e vice ordförande (m)</a:t>
            </a:r>
          </a:p>
          <a:p>
            <a:r>
              <a:rPr lang="sv-SE" sz="2400" dirty="0"/>
              <a:t>Linda Nygren, direktör</a:t>
            </a:r>
          </a:p>
          <a:p>
            <a:endParaRPr lang="sv-SE" dirty="0"/>
          </a:p>
        </p:txBody>
      </p:sp>
      <p:pic>
        <p:nvPicPr>
          <p:cNvPr id="7" name="Bildobjekt 6" descr="Johansson_Marina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75645" y="1445107"/>
            <a:ext cx="1092553" cy="1127878"/>
          </a:xfrm>
          <a:prstGeom prst="rect">
            <a:avLst/>
          </a:prstGeom>
        </p:spPr>
      </p:pic>
      <p:pic>
        <p:nvPicPr>
          <p:cNvPr id="9" name="Bildobjekt 8" descr="asa_hartzell_P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19521" y="3782943"/>
            <a:ext cx="1095413" cy="1099203"/>
          </a:xfrm>
          <a:prstGeom prst="rect">
            <a:avLst/>
          </a:prstGeom>
        </p:spPr>
      </p:pic>
      <p:pic>
        <p:nvPicPr>
          <p:cNvPr id="10" name="Bildobjekt 9" descr="snorkelinvigni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93146" y="2647259"/>
            <a:ext cx="1095413" cy="1091712"/>
          </a:xfrm>
          <a:prstGeom prst="rect">
            <a:avLst/>
          </a:prstGeom>
        </p:spPr>
      </p:pic>
      <p:pic>
        <p:nvPicPr>
          <p:cNvPr id="11" name="Bildobjekt 10" descr="ParkNatur_Nygren_3x3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5545" y="4926106"/>
            <a:ext cx="1185765" cy="11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och upplägg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sz="2800" dirty="0"/>
          </a:p>
          <a:p>
            <a:r>
              <a:rPr lang="sv-SE" sz="2800" dirty="0"/>
              <a:t>Reflektera över uppdraget i en</a:t>
            </a:r>
            <a:br>
              <a:rPr lang="sv-SE" sz="2800" dirty="0"/>
            </a:br>
            <a:r>
              <a:rPr lang="sv-SE" sz="2800" dirty="0"/>
              <a:t>politiskt styrd organisation och</a:t>
            </a:r>
            <a:br>
              <a:rPr lang="sv-SE" sz="2800" dirty="0"/>
            </a:br>
            <a:r>
              <a:rPr lang="sv-SE" sz="2800" dirty="0"/>
              <a:t>samarbetet</a:t>
            </a:r>
          </a:p>
          <a:p>
            <a:r>
              <a:rPr lang="sv-SE" sz="2800" dirty="0"/>
              <a:t>Skapa gemensam förståelse </a:t>
            </a:r>
          </a:p>
          <a:p>
            <a:r>
              <a:rPr lang="sv-SE" sz="2800" dirty="0"/>
              <a:t>Lyfta frågeställningar tillsammans</a:t>
            </a:r>
          </a:p>
          <a:p>
            <a:endParaRPr lang="sv-SE" dirty="0"/>
          </a:p>
        </p:txBody>
      </p:sp>
      <p:pic>
        <p:nvPicPr>
          <p:cNvPr id="7" name="Platshållare för bild 6" descr="gruppidé-colourbox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83300" y="1368425"/>
            <a:ext cx="3060700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Uppdraget - direktör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sz="2400" b="1" dirty="0"/>
          </a:p>
          <a:p>
            <a:pPr marL="177800" indent="-177800">
              <a:tabLst>
                <a:tab pos="177800" algn="l"/>
              </a:tabLst>
            </a:pPr>
            <a:r>
              <a:rPr lang="sv-SE" sz="2400" b="1" dirty="0"/>
              <a:t>Åstadkomma utveckling </a:t>
            </a:r>
            <a:r>
              <a:rPr lang="sv-SE" sz="2400" dirty="0"/>
              <a:t>enligt</a:t>
            </a:r>
            <a:br>
              <a:rPr lang="sv-SE" sz="2400" dirty="0"/>
            </a:br>
            <a:r>
              <a:rPr lang="sv-SE" sz="2400" dirty="0"/>
              <a:t>reglemente och i den riktning som </a:t>
            </a:r>
            <a:br>
              <a:rPr lang="sv-SE" sz="2400" dirty="0"/>
            </a:br>
            <a:r>
              <a:rPr lang="sv-SE" sz="2400" dirty="0" smtClean="0"/>
              <a:t>nämnd </a:t>
            </a:r>
            <a:r>
              <a:rPr lang="sv-SE" sz="2400" dirty="0"/>
              <a:t>och andra styrande instanser </a:t>
            </a:r>
            <a:br>
              <a:rPr lang="sv-SE" sz="2400" dirty="0"/>
            </a:br>
            <a:r>
              <a:rPr lang="sv-SE" sz="2400" dirty="0"/>
              <a:t>ekar ut, i samverkan med hela staden,</a:t>
            </a:r>
            <a:br>
              <a:rPr lang="sv-SE" sz="2400" dirty="0"/>
            </a:br>
            <a:r>
              <a:rPr lang="sv-SE" sz="2400" dirty="0"/>
              <a:t>organisationen och andra parter.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i="1" dirty="0"/>
              <a:t>”</a:t>
            </a:r>
            <a:r>
              <a:rPr lang="sv-SE" sz="2800" b="1" i="1" dirty="0"/>
              <a:t>Styra</a:t>
            </a:r>
            <a:r>
              <a:rPr lang="sv-SE" sz="2800" i="1" dirty="0"/>
              <a:t> mot målen och</a:t>
            </a:r>
            <a:br>
              <a:rPr lang="sv-SE" sz="2800" i="1" dirty="0"/>
            </a:br>
            <a:r>
              <a:rPr lang="sv-SE" sz="2800" b="1" i="1" dirty="0"/>
              <a:t>leda </a:t>
            </a:r>
            <a:r>
              <a:rPr lang="sv-SE" sz="2800" i="1" dirty="0"/>
              <a:t>organisationen”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  <a:p>
            <a:endParaRPr lang="sv-SE" dirty="0"/>
          </a:p>
        </p:txBody>
      </p:sp>
      <p:pic>
        <p:nvPicPr>
          <p:cNvPr id="7" name="Platshållare för bild 6" descr="gemensam_ide_colourbox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368425"/>
            <a:ext cx="3059112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 direktören? – ta bort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400" dirty="0"/>
              <a:t>Styr och leder med kommunikation.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1600" dirty="0"/>
              <a:t>Uttolkare, bärare och representant för….</a:t>
            </a:r>
            <a:br>
              <a:rPr lang="sv-SE" sz="1600" dirty="0"/>
            </a:br>
            <a:r>
              <a:rPr lang="sv-SE" sz="1600" dirty="0"/>
              <a:t> politiken, hela staden, projekt och uppdrag….</a:t>
            </a:r>
            <a:br>
              <a:rPr lang="sv-SE" sz="1600" dirty="0"/>
            </a:br>
            <a:r>
              <a:rPr lang="sv-SE" sz="1600" dirty="0"/>
              <a:t> i den egna organisationen</a:t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		OCH</a:t>
            </a:r>
            <a:br>
              <a:rPr lang="sv-SE" sz="1600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Uttolkare, bärare, representant för……</a:t>
            </a:r>
            <a:br>
              <a:rPr lang="sv-SE" sz="1600" dirty="0"/>
            </a:br>
            <a:r>
              <a:rPr lang="sv-SE" sz="1600" dirty="0"/>
              <a:t> den egna organisationen….</a:t>
            </a:r>
            <a:br>
              <a:rPr lang="sv-SE" sz="1600" dirty="0"/>
            </a:br>
            <a:r>
              <a:rPr lang="sv-SE" sz="1600" dirty="0"/>
              <a:t> i politiken, hela staden, projekt, uppdrag och i hela staden</a:t>
            </a:r>
          </a:p>
          <a:p>
            <a:pPr>
              <a:buNone/>
            </a:pPr>
            <a:r>
              <a:rPr lang="sv-SE" dirty="0"/>
              <a:t>  </a:t>
            </a:r>
          </a:p>
          <a:p>
            <a:pPr>
              <a:buNone/>
            </a:pPr>
            <a:r>
              <a:rPr lang="sv-SE" i="1" dirty="0"/>
              <a:t> ”Park- och natur i staden – </a:t>
            </a:r>
            <a:r>
              <a:rPr lang="sv-SE" i="1" dirty="0" err="1"/>
              <a:t>staden</a:t>
            </a:r>
            <a:r>
              <a:rPr lang="sv-SE" i="1" dirty="0"/>
              <a:t> hos Park- och natur”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 - politiken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sz="2400" dirty="0"/>
              <a:t>Ange mål och inriktning för prioritering</a:t>
            </a:r>
            <a:br>
              <a:rPr lang="sv-SE" sz="2400" dirty="0"/>
            </a:br>
            <a:r>
              <a:rPr lang="sv-SE" sz="2400" dirty="0"/>
              <a:t>och följa utvecklingen, analysera</a:t>
            </a:r>
            <a:br>
              <a:rPr lang="sv-SE" sz="2400" dirty="0"/>
            </a:br>
            <a:r>
              <a:rPr lang="sv-SE" sz="2400" dirty="0"/>
              <a:t>resultaten inför kommande års mål</a:t>
            </a:r>
            <a:br>
              <a:rPr lang="sv-SE" sz="2400" dirty="0"/>
            </a:br>
            <a:r>
              <a:rPr lang="sv-SE" sz="2400" dirty="0"/>
              <a:t>och inriktning....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sz="2800" dirty="0"/>
              <a:t>    ”</a:t>
            </a:r>
            <a:r>
              <a:rPr lang="sv-SE" sz="2800" b="1" dirty="0"/>
              <a:t>Vilja</a:t>
            </a:r>
            <a:r>
              <a:rPr lang="sv-SE" sz="2800" dirty="0"/>
              <a:t> och </a:t>
            </a:r>
            <a:r>
              <a:rPr lang="sv-SE" sz="2800" b="1" dirty="0"/>
              <a:t>följa upp</a:t>
            </a:r>
            <a:r>
              <a:rPr lang="sv-SE" sz="2800" dirty="0"/>
              <a:t>”</a:t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</p:txBody>
      </p:sp>
      <p:pic>
        <p:nvPicPr>
          <p:cNvPr id="9" name="Platshållare för bild 8" descr="De-gröna-kilarna_karta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368425"/>
            <a:ext cx="3059112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Uppdraget - tillsammans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2800" b="1" dirty="0"/>
              <a:t>Skapa förutsättningar för </a:t>
            </a:r>
            <a:r>
              <a:rPr lang="sv-SE" sz="2800" dirty="0"/>
              <a:t>(understödja) varandra att påverka och åstadkomma måluppfyllelse på ett ändamålsenligt sätt utifrån respektive position. </a:t>
            </a:r>
            <a:br>
              <a:rPr lang="sv-SE" sz="2800" dirty="0"/>
            </a:br>
            <a:endParaRPr lang="sv-SE" sz="2800" dirty="0"/>
          </a:p>
          <a:p>
            <a:pPr>
              <a:buNone/>
            </a:pP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i="1" dirty="0"/>
              <a:t>”Stödja varandras ledarskap”</a:t>
            </a:r>
          </a:p>
          <a:p>
            <a:pPr>
              <a:buNone/>
            </a:pPr>
            <a:endParaRPr lang="sv-SE" sz="2800" dirty="0"/>
          </a:p>
          <a:p>
            <a:pPr>
              <a:buNone/>
            </a:pPr>
            <a:r>
              <a:rPr lang="sv-SE" dirty="0"/>
              <a:t>               (Vara staden hos Park- och natur.</a:t>
            </a:r>
            <a:br>
              <a:rPr lang="sv-SE" dirty="0"/>
            </a:br>
            <a:r>
              <a:rPr lang="sv-SE" dirty="0"/>
              <a:t>              Vara Park- och natur i staden.)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Prioritering – direktör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sz="2800" dirty="0"/>
          </a:p>
          <a:p>
            <a:r>
              <a:rPr lang="sv-SE" sz="2800" dirty="0"/>
              <a:t>Kris</a:t>
            </a:r>
          </a:p>
          <a:p>
            <a:r>
              <a:rPr lang="sv-SE" sz="2800" dirty="0"/>
              <a:t>Media</a:t>
            </a:r>
          </a:p>
          <a:p>
            <a:r>
              <a:rPr lang="sv-SE" sz="2800" dirty="0"/>
              <a:t>Politik</a:t>
            </a:r>
          </a:p>
          <a:p>
            <a:pPr>
              <a:buNone/>
            </a:pPr>
            <a:r>
              <a:rPr lang="sv-SE" dirty="0"/>
              <a:t>   </a:t>
            </a:r>
          </a:p>
          <a:p>
            <a:pPr>
              <a:buNone/>
            </a:pPr>
            <a:r>
              <a:rPr lang="sv-SE" i="1" dirty="0"/>
              <a:t> ”Resten ska ju flyta på om organisationen är</a:t>
            </a:r>
            <a:br>
              <a:rPr lang="sv-SE" i="1" dirty="0"/>
            </a:br>
            <a:r>
              <a:rPr lang="sv-SE" i="1" dirty="0"/>
              <a:t>rätt riggad”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10" name="Platshållare för bild 6" descr="nivåerCOLOURBOX112084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47890" y="1362144"/>
            <a:ext cx="3060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Prioritering – politik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  <a:p>
            <a:r>
              <a:rPr lang="sv-SE" sz="2400" dirty="0"/>
              <a:t>Förmedla viljan</a:t>
            </a:r>
          </a:p>
          <a:p>
            <a:r>
              <a:rPr lang="sv-SE" sz="2400" dirty="0"/>
              <a:t>Politiska signaler från högre nivå</a:t>
            </a:r>
          </a:p>
          <a:p>
            <a:r>
              <a:rPr lang="sv-SE" sz="2400" dirty="0"/>
              <a:t>Resultat av dialog med medborgare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i="1" dirty="0"/>
              <a:t>”Resten flyter på om målen finns och jobbas med”</a:t>
            </a:r>
          </a:p>
        </p:txBody>
      </p:sp>
      <p:pic>
        <p:nvPicPr>
          <p:cNvPr id="7" name="Platshållare för bild 6" descr="nivåerCOLOURBOX11208441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368425"/>
            <a:ext cx="3059112" cy="48228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 ny grafisk profil</Template>
  <TotalTime>3129</TotalTime>
  <Words>388</Words>
  <Application>Microsoft Office PowerPoint</Application>
  <PresentationFormat>Bildspel på skärmen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Bildrubriker</vt:lpstr>
      </vt:variant>
      <vt:variant>
        <vt:i4>16</vt:i4>
      </vt:variant>
    </vt:vector>
  </HeadingPairs>
  <TitlesOfParts>
    <vt:vector size="26" baseType="lpstr">
      <vt:lpstr>GBG-Stad-Mall_SE_PPT ny grafisk profil</vt:lpstr>
      <vt:lpstr>GBGstad-grön</vt:lpstr>
      <vt:lpstr>GBGstad-röd</vt:lpstr>
      <vt:lpstr>GBGstad-prickar</vt:lpstr>
      <vt:lpstr>GBGstad-turkos</vt:lpstr>
      <vt:lpstr>GBGstad-lila</vt:lpstr>
      <vt:lpstr>GBGstad-avslut</vt:lpstr>
      <vt:lpstr>1_GBGstad-grön</vt:lpstr>
      <vt:lpstr>1_GBGstad-prickar</vt:lpstr>
      <vt:lpstr>2_GBGstad-grön</vt:lpstr>
      <vt:lpstr>Park- och naturförvaltningen</vt:lpstr>
      <vt:lpstr>Vi och våra erfarenheter</vt:lpstr>
      <vt:lpstr>Syfte och upplägg</vt:lpstr>
      <vt:lpstr>Uppdraget - direktör</vt:lpstr>
      <vt:lpstr>Vad gör direktören? – ta bort</vt:lpstr>
      <vt:lpstr>Uppdrag - politiken</vt:lpstr>
      <vt:lpstr>Uppdraget - tillsammans</vt:lpstr>
      <vt:lpstr>Prioritering – direktör</vt:lpstr>
      <vt:lpstr>Prioritering – politik</vt:lpstr>
      <vt:lpstr>Överenskommelse om gränser</vt:lpstr>
      <vt:lpstr>Styrinformation till politiken</vt:lpstr>
      <vt:lpstr>Styrinformation till direktören</vt:lpstr>
      <vt:lpstr>Samarbete – bidra inte bevaka</vt:lpstr>
      <vt:lpstr>Trender att anpassa samarbetet utifrån</vt:lpstr>
      <vt:lpstr>Dilemman</vt:lpstr>
      <vt:lpstr>Bild 16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ingjac0408</dc:creator>
  <cp:lastModifiedBy>ingjac0408</cp:lastModifiedBy>
  <cp:revision>456</cp:revision>
  <cp:lastPrinted>2014-06-25T13:57:34Z</cp:lastPrinted>
  <dcterms:created xsi:type="dcterms:W3CDTF">2015-01-29T09:15:05Z</dcterms:created>
  <dcterms:modified xsi:type="dcterms:W3CDTF">2015-04-20T12:13:09Z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6C6F8D0E96E72FDAC1257E2300289ABC</vt:lpwstr>
  </property>
  <property fmtid="{D5CDD505-2E9C-101B-9397-08002B2CF9AE}" pid="6" name="SW_DocHWND">
    <vt:r8>2494428</vt:r8>
  </property>
  <property fmtid="{D5CDD505-2E9C-101B-9397-08002B2CF9AE}" pid="7" name="SW_IntOfficeMacros">
    <vt:lpwstr>Disabled</vt:lpwstr>
  </property>
  <property fmtid="{D5CDD505-2E9C-101B-9397-08002B2CF9AE}" pid="8" name="SW_CustomTitle">
    <vt:lpwstr/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